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537" r:id="rId2"/>
    <p:sldId id="352" r:id="rId3"/>
    <p:sldId id="407" r:id="rId4"/>
    <p:sldId id="354" r:id="rId5"/>
    <p:sldId id="355" r:id="rId6"/>
    <p:sldId id="356" r:id="rId7"/>
    <p:sldId id="357" r:id="rId8"/>
    <p:sldId id="329" r:id="rId9"/>
    <p:sldId id="330" r:id="rId10"/>
    <p:sldId id="331" r:id="rId11"/>
    <p:sldId id="332" r:id="rId12"/>
    <p:sldId id="333" r:id="rId13"/>
    <p:sldId id="338" r:id="rId14"/>
    <p:sldId id="339" r:id="rId15"/>
    <p:sldId id="343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00"/>
    <p:restoredTop sz="94672"/>
  </p:normalViewPr>
  <p:slideViewPr>
    <p:cSldViewPr snapToGrid="0" snapToObjects="1">
      <p:cViewPr varScale="1">
        <p:scale>
          <a:sx n="128" d="100"/>
          <a:sy n="128" d="100"/>
        </p:scale>
        <p:origin x="32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6F3A803-A045-354B-887A-01433CE46FC2}" type="datetime1">
              <a:rPr lang="en-US" smtClean="0"/>
              <a:t>3/28/24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E82176-A547-F94B-AC51-D6E9C882CB8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1127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B33C1D-C2E2-1049-AA3F-CD6E91052752}" type="datetime1">
              <a:rPr lang="en-US" smtClean="0"/>
              <a:t>3/28/24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9610A8-B29A-B34A-A0B5-3DF26A2EB85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7124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91AD68-B60C-4542-BDDD-2074DE6DE828}" type="datetime1">
              <a:rPr lang="en-US" smtClean="0"/>
              <a:t>3/28/24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2D0221-73D0-6245-9CCD-73A1D8FCB5E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0484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2160495"/>
            <a:ext cx="10972800" cy="396567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BD04BF-9DC2-6341-92B2-BD109A2EF3B1}" type="datetime1">
              <a:rPr lang="en-US" smtClean="0"/>
              <a:t>3/28/24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F2C605-4958-CF43-AA48-80339EFDB0A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341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0FFBC7-3028-644D-986B-D9855CB74B38}" type="datetime1">
              <a:rPr lang="en-US" smtClean="0"/>
              <a:t>3/28/24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A6BD0F-ABBC-C14D-BC96-77BE126A748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5666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968501"/>
            <a:ext cx="5384800" cy="4157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968501"/>
            <a:ext cx="5384800" cy="4157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3B8AE4-01F5-CC42-9C62-61BC6528368B}" type="datetime1">
              <a:rPr lang="en-US" smtClean="0"/>
              <a:t>3/28/24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35E9FC-F6D5-0349-BBED-EA7D7A9BC4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4315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E49314-4A78-2444-9569-44EB70168344}" type="datetime1">
              <a:rPr lang="en-US" smtClean="0"/>
              <a:t>3/28/24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5B94E0-5E06-6D42-A41D-50D581B4090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9346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C22837-4683-B242-B000-BCEE30621787}" type="datetime1">
              <a:rPr lang="en-US" smtClean="0"/>
              <a:t>3/28/24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AB7D4D-4E81-5B40-91F6-CF14C25F862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5885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DAE926-7EF1-0B40-B57E-417D188A609C}" type="datetime1">
              <a:rPr lang="en-US" smtClean="0"/>
              <a:t>3/28/24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5B2FA7-4FDB-5643-811E-7991DEE50B0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9682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8D107B-B9C7-5B41-A168-55258AB95F52}" type="datetime1">
              <a:rPr lang="en-US" smtClean="0"/>
              <a:t>3/28/24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DD8B14-AE1E-054C-8668-93D0F0400A1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0633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D92D36-EE82-3142-B011-9831FB5E702F}" type="datetime1">
              <a:rPr lang="en-US" smtClean="0"/>
              <a:t>3/28/24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EF0004-A563-C64B-9FAD-6198662E1B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5897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900114"/>
            <a:ext cx="10972800" cy="1068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Headline Line One</a:t>
            </a:r>
            <a:br>
              <a:rPr lang="en-US" dirty="0"/>
            </a:br>
            <a:r>
              <a:rPr lang="en-US" dirty="0"/>
              <a:t>Headline Line Two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3022601"/>
            <a:ext cx="10972800" cy="310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3EE08B4B-7256-494F-A90D-3891BD685F4A}" type="datetime1">
              <a:rPr lang="en-US" smtClean="0"/>
              <a:t>3/28/24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0EF7D53D-272A-624E-BE3D-99D13E2B419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7165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chemeClr val="tx1"/>
          </a:solidFill>
          <a:latin typeface="Arial"/>
          <a:ea typeface="ＭＳ Ｐゴシック" charset="0"/>
          <a:cs typeface="Arial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Arial"/>
          <a:ea typeface="ＭＳ Ｐゴシック" charset="0"/>
          <a:cs typeface="Arial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400" kern="1200">
          <a:solidFill>
            <a:schemeClr val="tx1"/>
          </a:solidFill>
          <a:latin typeface="Arial"/>
          <a:ea typeface="ＭＳ Ｐゴシック" charset="0"/>
          <a:cs typeface="Arial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000" kern="1200">
          <a:solidFill>
            <a:schemeClr val="tx1"/>
          </a:solidFill>
          <a:latin typeface="Arial"/>
          <a:ea typeface="ＭＳ Ｐゴシック" charset="0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A1AB4-6496-0D46-9C3B-B71641B9016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000" dirty="0"/>
              <a:t>Nuclear Fuel Performance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E102A4-1D26-9E41-904A-5C94FEB21AD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NE-533</a:t>
            </a:r>
          </a:p>
          <a:p>
            <a:r>
              <a:rPr lang="en-US" dirty="0"/>
              <a:t>Spring 2024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D6DA87-5AA8-004F-861E-B1E0BAA30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1E82176-A547-F94B-AC51-D6E9C882CB88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6440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461BB-B0D7-BA4C-8A22-8C807301B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Zr</a:t>
            </a:r>
            <a:r>
              <a:rPr lang="en-US" dirty="0"/>
              <a:t> Tube Fabrication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810C5-A1EC-D34F-AE47-1B04BB330E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2160495"/>
            <a:ext cx="6132945" cy="3965670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The cladding tubes are fabricated using various processes that SEVERELY deform the material</a:t>
            </a:r>
          </a:p>
          <a:p>
            <a:r>
              <a:rPr lang="en-US" dirty="0"/>
              <a:t>The severe plastic deformation causes significant dislocation hardening, that can make the tube material too brittle</a:t>
            </a:r>
          </a:p>
          <a:p>
            <a:r>
              <a:rPr lang="en-US" dirty="0"/>
              <a:t>Plastic deformation along slip planes results in reorientation of the grains</a:t>
            </a:r>
          </a:p>
          <a:p>
            <a:r>
              <a:rPr lang="en-US" dirty="0"/>
              <a:t>The properties of the material are controlled by heat treatment</a:t>
            </a:r>
          </a:p>
          <a:p>
            <a:r>
              <a:rPr lang="en-US" dirty="0"/>
              <a:t>Raising the temperature, but below 863˚C, anneals the sample to reduce cold work (stress-relieved)-SRA</a:t>
            </a:r>
          </a:p>
          <a:p>
            <a:r>
              <a:rPr lang="en-US" dirty="0"/>
              <a:t>Raising the temperature above 863˚C changes to the β phase. They then quench the sample to create a random texture in the α phase-RXA or </a:t>
            </a:r>
            <a:r>
              <a:rPr lang="en-US" dirty="0" err="1"/>
              <a:t>pRXA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D1D519-E2A7-8C4E-987C-5BFDD33EE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11FD9A-0168-BA4B-91BC-18F18FAAA8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6756" y="1968501"/>
            <a:ext cx="4289035" cy="4209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4345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5D011-3A17-2142-932B-B36DF7C0F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Zr</a:t>
            </a:r>
            <a:r>
              <a:rPr lang="en-US" dirty="0"/>
              <a:t> alloy microstructures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747340-2D7E-784F-BF64-D8D17CD6AE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3433BFA-34FD-DA42-89B6-108C774EAD2E}"/>
              </a:ext>
            </a:extLst>
          </p:cNvPr>
          <p:cNvGrpSpPr/>
          <p:nvPr/>
        </p:nvGrpSpPr>
        <p:grpSpPr>
          <a:xfrm>
            <a:off x="2412779" y="2170462"/>
            <a:ext cx="7366441" cy="4368451"/>
            <a:chOff x="908216" y="1946866"/>
            <a:chExt cx="7366441" cy="436845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D42E7AE-42F3-7D43-AD7B-CF09C319E2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51878" y="2346152"/>
              <a:ext cx="7166369" cy="3969165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C060F2B-A411-8246-A426-4E87E60B3FC6}"/>
                </a:ext>
              </a:extLst>
            </p:cNvPr>
            <p:cNvSpPr txBox="1"/>
            <p:nvPr/>
          </p:nvSpPr>
          <p:spPr>
            <a:xfrm>
              <a:off x="908216" y="1949407"/>
              <a:ext cx="33744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i="1" dirty="0"/>
                <a:t>Fully recrystallized after quench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A6B1839-6D02-334D-8442-DE6551B543D5}"/>
                </a:ext>
              </a:extLst>
            </p:cNvPr>
            <p:cNvSpPr txBox="1"/>
            <p:nvPr/>
          </p:nvSpPr>
          <p:spPr>
            <a:xfrm>
              <a:off x="4900228" y="1946866"/>
              <a:ext cx="33744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i="1" dirty="0"/>
                <a:t>Stress-relieved microstructure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018906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F1032-92E3-8D4C-B568-E3664150F5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Zirconium Creep and Growth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C68D41-F74A-B643-8A24-25C2872B91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449455" cy="3965670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The cladding undergoes a very large amount of irradiation during its life, the main effects are: </a:t>
            </a:r>
          </a:p>
          <a:p>
            <a:pPr lvl="1"/>
            <a:r>
              <a:rPr lang="en-US" dirty="0"/>
              <a:t>Interstitial loops form on prismatic planes</a:t>
            </a:r>
          </a:p>
          <a:p>
            <a:pPr lvl="1"/>
            <a:r>
              <a:rPr lang="en-US" dirty="0"/>
              <a:t>Later in the reactor exposure, vacancy loops form on the basal plane</a:t>
            </a:r>
          </a:p>
          <a:p>
            <a:r>
              <a:rPr lang="en-US" dirty="0"/>
              <a:t>The overall number of displacements to the cladding can be calculated with the NRT model to be ~ 8 x 10</a:t>
            </a:r>
            <a:r>
              <a:rPr lang="en-US" baseline="30000" dirty="0"/>
              <a:t>-8</a:t>
            </a:r>
            <a:r>
              <a:rPr lang="en-US" dirty="0"/>
              <a:t> </a:t>
            </a:r>
            <a:r>
              <a:rPr lang="en-US" dirty="0" err="1"/>
              <a:t>dpa</a:t>
            </a:r>
            <a:r>
              <a:rPr lang="en-US" dirty="0"/>
              <a:t>/s, which, over 3 years exposure gives a total of ~8 </a:t>
            </a:r>
            <a:r>
              <a:rPr lang="en-US" dirty="0" err="1"/>
              <a:t>dpa</a:t>
            </a:r>
            <a:r>
              <a:rPr lang="en-US" dirty="0"/>
              <a:t> (every atom in the solid is displaced on the average eight times)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2B577D-B750-DF4D-89BD-5E992BB2F9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8749424C-6CBE-4548-82E5-435802B100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412279" y="2160495"/>
            <a:ext cx="5557956" cy="36135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0AEC2B4-820B-2D4C-B575-12CAA90412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5967" y="5708162"/>
            <a:ext cx="2609700" cy="909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067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F1F262-14E8-234B-8CD5-724C17EDF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Irradiation Growth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C8E89C-2128-FF47-AA80-CC65F5DDEA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523345" cy="3965670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Irradiation growth results from material anisotropy</a:t>
            </a:r>
          </a:p>
          <a:p>
            <a:r>
              <a:rPr lang="en-US" dirty="0"/>
              <a:t>There is corresponding anisotropy in the defect behavior within the unit cell</a:t>
            </a:r>
          </a:p>
          <a:p>
            <a:r>
              <a:rPr lang="en-US" dirty="0"/>
              <a:t>There is also a texture formed in the grain orientations</a:t>
            </a:r>
          </a:p>
          <a:p>
            <a:r>
              <a:rPr lang="en-US" dirty="0"/>
              <a:t>Interstitial loops form on pyramidal planes, causing shrinkage along the center axis</a:t>
            </a:r>
          </a:p>
          <a:p>
            <a:r>
              <a:rPr lang="en-US" dirty="0"/>
              <a:t>Later, vacancy loops form on basal planes, making it even worse</a:t>
            </a:r>
          </a:p>
          <a:p>
            <a:r>
              <a:rPr lang="en-US" dirty="0"/>
              <a:t>The result is a change in shape, shrinking in the 0001 direction and expanding in the pyramidal direction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DA5109-44E4-5841-A5AC-BDF65CD070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3868DCDE-02B9-DA44-B86D-88CE397D47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0837" y="1673282"/>
            <a:ext cx="3103418" cy="277090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F279BBC-401D-5441-A496-55424AB6AE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7903904" y="3430904"/>
            <a:ext cx="2277285" cy="4303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1969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C7B6D-FB25-8545-BC99-BA389E60B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Irradiation Growth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669D6B-FA7D-2C4C-A6CA-7F7C85737E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006109" cy="3965670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Three stages of irradiation growth</a:t>
            </a:r>
          </a:p>
          <a:p>
            <a:pPr lvl="1"/>
            <a:r>
              <a:rPr lang="en-US" dirty="0"/>
              <a:t>Initial rapid growth to small strains – defect generation</a:t>
            </a:r>
          </a:p>
          <a:p>
            <a:pPr lvl="1"/>
            <a:r>
              <a:rPr lang="en-US" dirty="0"/>
              <a:t>Slow growth – defect accumulation, gets skipped in cold worked material</a:t>
            </a:r>
          </a:p>
          <a:p>
            <a:pPr lvl="1"/>
            <a:r>
              <a:rPr lang="en-US" dirty="0"/>
              <a:t>Accelerated or breakaway growth, caused by formation of vacancy loops on the basal plane</a:t>
            </a:r>
          </a:p>
          <a:p>
            <a:r>
              <a:rPr lang="en-US" dirty="0"/>
              <a:t>Irradiation growth is affected by:</a:t>
            </a:r>
          </a:p>
          <a:p>
            <a:pPr lvl="1">
              <a:lnSpc>
                <a:spcPct val="90000"/>
              </a:lnSpc>
            </a:pPr>
            <a:r>
              <a:rPr lang="en-US" dirty="0">
                <a:latin typeface="Arial" charset="0"/>
                <a:cs typeface="Arial" charset="0"/>
              </a:rPr>
              <a:t>Fluence, Cold work, Texture, Irradiation temperature, Material chemistry, Hydrogen effects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9F9172-9A74-3744-A31B-D63AFBFA0E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BB6410-CF6C-1F4F-B7CB-8339968199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7943" y="2270464"/>
            <a:ext cx="5574457" cy="3745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4106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C-B094-144C-A6D3-582E33D34B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Irradiation Growth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CC957F-9A49-9F46-9269-6D4FA2D968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4304145" cy="3965670"/>
          </a:xfrm>
        </p:spPr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Higher temperature leads to earlier breakaway and higher growth</a:t>
            </a:r>
          </a:p>
          <a:p>
            <a:r>
              <a:rPr lang="en-US" dirty="0">
                <a:latin typeface="Arial" charset="0"/>
                <a:cs typeface="Arial" charset="0"/>
              </a:rPr>
              <a:t>Higher temperature adds mobility to defects, allowing them to diffuse faster, form clusters, and exacerbate the defect cluster induced anisotropic growth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14E6D2-4682-8049-B47C-D5421F5EC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F1DFF302-98CC-1447-97BA-C100AFD9EE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5562" y="2086604"/>
            <a:ext cx="5906838" cy="43784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pic>
    </p:spTree>
    <p:extLst>
      <p:ext uri="{BB962C8B-B14F-4D97-AF65-F5344CB8AC3E}">
        <p14:creationId xmlns:p14="http://schemas.microsoft.com/office/powerpoint/2010/main" val="13527230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1C0B6-3F8C-FF4D-A150-7B07ACA63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Last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878354-690C-9A4E-845C-374B1E17BC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In-pile release Booth model</a:t>
            </a:r>
          </a:p>
          <a:p>
            <a:r>
              <a:rPr lang="en-US" dirty="0"/>
              <a:t>Forsberg-</a:t>
            </a:r>
            <a:r>
              <a:rPr lang="en-US" dirty="0" err="1"/>
              <a:t>Massih</a:t>
            </a:r>
            <a:r>
              <a:rPr lang="en-US" dirty="0"/>
              <a:t> 2-stage FGR model</a:t>
            </a:r>
          </a:p>
          <a:p>
            <a:r>
              <a:rPr lang="en-US" dirty="0"/>
              <a:t>Three component diffusion</a:t>
            </a:r>
          </a:p>
          <a:p>
            <a:r>
              <a:rPr lang="en-US" dirty="0"/>
              <a:t>Swelling/dimensional change</a:t>
            </a:r>
          </a:p>
          <a:p>
            <a:pPr lvl="1"/>
            <a:r>
              <a:rPr lang="en-US" dirty="0"/>
              <a:t>densification, thermal expansion, solid/gas fission product swelling, creep</a:t>
            </a:r>
          </a:p>
          <a:p>
            <a:r>
              <a:rPr lang="en-US" dirty="0"/>
              <a:t>Fuel fracture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DFCECC-1AE9-C442-A2D5-B7DDF2CA2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7430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29CC1-34E4-A34F-8621-801D8886CE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084" y="1234721"/>
            <a:ext cx="10363200" cy="1362075"/>
          </a:xfrm>
        </p:spPr>
        <p:txBody>
          <a:bodyPr/>
          <a:lstStyle/>
          <a:p>
            <a:r>
              <a:rPr lang="en-US" dirty="0"/>
              <a:t>Zirconium Cladding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FF06B0-02C9-F34D-82A4-D2D5BBAF6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DA6BD0F-ABBC-C14D-BC96-77BE126A748B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1329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FDD4EC-5B47-D247-91C5-5D13835FB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Cladding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ACBAC5-94D4-EB42-B798-DF580484E2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463209" cy="3965670"/>
          </a:xfrm>
        </p:spPr>
        <p:txBody>
          <a:bodyPr/>
          <a:lstStyle/>
          <a:p>
            <a:r>
              <a:rPr lang="en-US" sz="2000" dirty="0"/>
              <a:t>The purpose of the cladding is to:</a:t>
            </a:r>
          </a:p>
          <a:p>
            <a:pPr lvl="1"/>
            <a:r>
              <a:rPr lang="en-US" sz="2000" dirty="0"/>
              <a:t>Hold the pellets together so that coolant can freely flow past</a:t>
            </a:r>
          </a:p>
          <a:p>
            <a:pPr lvl="1"/>
            <a:r>
              <a:rPr lang="en-US" sz="2000" dirty="0"/>
              <a:t>Transport heat from fuel to the coolant</a:t>
            </a:r>
          </a:p>
          <a:p>
            <a:pPr lvl="1"/>
            <a:r>
              <a:rPr lang="en-US" sz="2000" dirty="0"/>
              <a:t>Contain fission products</a:t>
            </a:r>
          </a:p>
          <a:p>
            <a:pPr lvl="1"/>
            <a:r>
              <a:rPr lang="en-US" sz="2000" dirty="0"/>
              <a:t>Contain fuel fragments</a:t>
            </a:r>
          </a:p>
          <a:p>
            <a:r>
              <a:rPr lang="en-US" sz="2000" dirty="0"/>
              <a:t>We would also prefer if the cladding had little to no impact on the neutron transport in the reactor</a:t>
            </a:r>
          </a:p>
          <a:p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E19551-E0CB-C24B-ABAD-B963DA7C38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E91FB3-E611-A349-91EE-5AA0CCC593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0905" y="1968501"/>
            <a:ext cx="3865491" cy="33886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6BE8601-D7F6-5B48-A573-3423DC8C7C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6286" y="5553251"/>
            <a:ext cx="3282627" cy="976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7099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67546-3A93-A34F-9980-C9F200EFB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Zirconium alloys?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EA80BF-19C8-F548-BFF8-45E0B78679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443330" cy="3965670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Benefits</a:t>
            </a:r>
          </a:p>
          <a:p>
            <a:pPr marL="233363" indent="-233363">
              <a:buFont typeface="Arial"/>
              <a:buChar char="•"/>
            </a:pPr>
            <a:r>
              <a:rPr lang="en-US" dirty="0">
                <a:solidFill>
                  <a:srgbClr val="000000"/>
                </a:solidFill>
              </a:rPr>
              <a:t>Low neutron cross section</a:t>
            </a:r>
          </a:p>
          <a:p>
            <a:pPr marL="233363" indent="-233363">
              <a:buFont typeface="Arial"/>
              <a:buChar char="•"/>
            </a:pPr>
            <a:r>
              <a:rPr lang="en-US" dirty="0">
                <a:solidFill>
                  <a:srgbClr val="000000"/>
                </a:solidFill>
              </a:rPr>
              <a:t>Corrosion resistance in 300˚C water</a:t>
            </a:r>
          </a:p>
          <a:p>
            <a:pPr marL="233363" indent="-233363">
              <a:buFont typeface="Arial"/>
              <a:buChar char="•"/>
            </a:pPr>
            <a:r>
              <a:rPr lang="en-US" dirty="0">
                <a:solidFill>
                  <a:srgbClr val="000000"/>
                </a:solidFill>
              </a:rPr>
              <a:t>Resistance to void swelling</a:t>
            </a:r>
          </a:p>
          <a:p>
            <a:pPr marL="233363" indent="-233363">
              <a:buFont typeface="Arial"/>
              <a:buChar char="•"/>
            </a:pPr>
            <a:r>
              <a:rPr lang="en-US" dirty="0">
                <a:solidFill>
                  <a:srgbClr val="000000"/>
                </a:solidFill>
              </a:rPr>
              <a:t>Adequate mechanical properties</a:t>
            </a:r>
          </a:p>
          <a:p>
            <a:pPr marL="233363" indent="-233363">
              <a:buFont typeface="Arial"/>
              <a:buChar char="•"/>
            </a:pPr>
            <a:r>
              <a:rPr lang="en-US" dirty="0">
                <a:solidFill>
                  <a:srgbClr val="000000"/>
                </a:solidFill>
              </a:rPr>
              <a:t>Good thermal conductivity</a:t>
            </a:r>
          </a:p>
          <a:p>
            <a:pPr marL="233363" indent="-233363">
              <a:buFont typeface="Arial"/>
              <a:buChar char="•"/>
            </a:pPr>
            <a:r>
              <a:rPr lang="en-US" dirty="0">
                <a:solidFill>
                  <a:srgbClr val="000000"/>
                </a:solidFill>
              </a:rPr>
              <a:t>Affordable cost</a:t>
            </a:r>
          </a:p>
          <a:p>
            <a:pPr marL="233363" indent="-233363">
              <a:buFont typeface="Arial"/>
              <a:buChar char="•"/>
            </a:pPr>
            <a:r>
              <a:rPr lang="en-US" dirty="0">
                <a:solidFill>
                  <a:srgbClr val="000000"/>
                </a:solidFill>
              </a:rPr>
              <a:t>Available in large quantities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57863F-6A16-D047-8C96-CF2F5EABB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55D249C-C9F3-4849-B5F2-FDECA44732F2}"/>
              </a:ext>
            </a:extLst>
          </p:cNvPr>
          <p:cNvSpPr txBox="1">
            <a:spLocks/>
          </p:cNvSpPr>
          <p:nvPr/>
        </p:nvSpPr>
        <p:spPr bwMode="auto">
          <a:xfrm>
            <a:off x="6139070" y="2160495"/>
            <a:ext cx="5443330" cy="39656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Problems?</a:t>
            </a:r>
          </a:p>
          <a:p>
            <a:pPr marL="233363" indent="-233363">
              <a:buFont typeface="Arial"/>
              <a:buChar char="•"/>
            </a:pPr>
            <a:r>
              <a:rPr lang="en-US" dirty="0">
                <a:solidFill>
                  <a:srgbClr val="000000"/>
                </a:solidFill>
              </a:rPr>
              <a:t>Corrosion under high temperature steam</a:t>
            </a:r>
          </a:p>
          <a:p>
            <a:pPr marL="233363" indent="-233363">
              <a:buFont typeface="Arial"/>
              <a:buChar char="•"/>
            </a:pPr>
            <a:r>
              <a:rPr lang="en-US" dirty="0">
                <a:solidFill>
                  <a:srgbClr val="000000"/>
                </a:solidFill>
              </a:rPr>
              <a:t>Hydride embrittlement</a:t>
            </a:r>
          </a:p>
          <a:p>
            <a:pPr marL="233363" indent="-233363">
              <a:buFont typeface="Arial"/>
              <a:buChar char="•"/>
            </a:pPr>
            <a:r>
              <a:rPr lang="en-US" dirty="0">
                <a:solidFill>
                  <a:srgbClr val="000000"/>
                </a:solidFill>
              </a:rPr>
              <a:t>Anisotropic characteristics lead to creep and growth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93088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6023FE-075B-3243-B904-47C0072EDB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Zirconium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4C8E84-F732-9B43-BADC-2FA6EFAFD4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006009" cy="3965670"/>
          </a:xfrm>
        </p:spPr>
        <p:txBody>
          <a:bodyPr/>
          <a:lstStyle/>
          <a:p>
            <a:r>
              <a:rPr lang="en-US" dirty="0"/>
              <a:t>Pure zirconium was not acceptable due to its oxidation behavior</a:t>
            </a:r>
          </a:p>
          <a:p>
            <a:r>
              <a:rPr lang="en-US" dirty="0"/>
              <a:t>Oxygen with water reacted to form an oxide layer</a:t>
            </a:r>
          </a:p>
          <a:p>
            <a:r>
              <a:rPr lang="en-US" dirty="0"/>
              <a:t>The oxide layer is brittle and flakes off, allowing more oxidation to occur</a:t>
            </a:r>
          </a:p>
          <a:p>
            <a:r>
              <a:rPr lang="en-US" dirty="0"/>
              <a:t>Zr alloys were developed to improve corrosion resistance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12660A-F680-D541-879E-6CE3908929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9EB015-7878-9B44-A367-06E7CABE100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0273" y="2379155"/>
            <a:ext cx="4534654" cy="3256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7993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737520-13DE-F84B-86A0-B7E9114CFB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Commercial </a:t>
            </a:r>
            <a:r>
              <a:rPr lang="en-US" dirty="0" err="1"/>
              <a:t>Zr</a:t>
            </a:r>
            <a:r>
              <a:rPr lang="en-US" dirty="0"/>
              <a:t> Alloys in PWRs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E0D0F7-2F79-F240-B0C9-BC9428ABC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graphicFrame>
        <p:nvGraphicFramePr>
          <p:cNvPr id="5" name="Platshållare för innehåll 8">
            <a:extLst>
              <a:ext uri="{FF2B5EF4-FFF2-40B4-BE49-F238E27FC236}">
                <a16:creationId xmlns:a16="http://schemas.microsoft.com/office/drawing/2014/main" id="{A2530372-B2AD-FB4B-BB04-77E470AFE35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70559492"/>
              </p:ext>
            </p:extLst>
          </p:nvPr>
        </p:nvGraphicFramePr>
        <p:xfrm>
          <a:off x="2444904" y="1817568"/>
          <a:ext cx="7302190" cy="4382406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2036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826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431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431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4317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4317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4317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613559">
                <a:tc>
                  <a:txBody>
                    <a:bodyPr/>
                    <a:lstStyle/>
                    <a:p>
                      <a:pPr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GB" sz="1600" kern="1200" dirty="0"/>
                        <a:t>Alloy</a:t>
                      </a:r>
                      <a:endParaRPr lang="sv-SE" sz="16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GB" sz="1600" kern="1200" dirty="0"/>
                        <a:t>Sn %</a:t>
                      </a:r>
                      <a:endParaRPr lang="sv-SE" sz="16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GB" sz="1600" kern="1200" dirty="0"/>
                        <a:t>Nb %</a:t>
                      </a:r>
                      <a:endParaRPr lang="sv-SE" sz="16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GB" sz="1600" kern="1200" dirty="0"/>
                        <a:t>Fe %</a:t>
                      </a:r>
                      <a:endParaRPr lang="sv-SE" sz="16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GB" sz="1600" kern="1200" dirty="0"/>
                        <a:t>Cr %</a:t>
                      </a:r>
                      <a:endParaRPr lang="sv-SE" sz="16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GB" sz="1600" kern="1200" dirty="0"/>
                        <a:t>Ni %</a:t>
                      </a:r>
                      <a:endParaRPr lang="sv-SE" sz="16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GB" sz="1600" kern="1200" dirty="0"/>
                        <a:t>O %</a:t>
                      </a:r>
                      <a:endParaRPr lang="sv-SE" sz="16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6561">
                <a:tc gridSpan="7"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400" kern="1200" noProof="0" dirty="0"/>
                        <a:t>PWRs (structural components and fuel rods)</a:t>
                      </a:r>
                      <a:endParaRPr lang="en-US" sz="1400" kern="1200" noProof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 hMerge="1">
                  <a:txBody>
                    <a:bodyPr/>
                    <a:lstStyle/>
                    <a:p>
                      <a:pPr marL="0" algn="l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endParaRPr lang="sv-S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 hMerge="1">
                  <a:txBody>
                    <a:bodyPr/>
                    <a:lstStyle/>
                    <a:p>
                      <a:pPr marL="0" algn="l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endParaRPr lang="sv-S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 hMerge="1">
                  <a:txBody>
                    <a:bodyPr/>
                    <a:lstStyle/>
                    <a:p>
                      <a:pPr marL="0" algn="l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endParaRPr lang="sv-S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 hMerge="1">
                  <a:txBody>
                    <a:bodyPr/>
                    <a:lstStyle/>
                    <a:p>
                      <a:pPr marL="0" algn="l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endParaRPr lang="sv-S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 hMerge="1">
                  <a:txBody>
                    <a:bodyPr/>
                    <a:lstStyle/>
                    <a:p>
                      <a:pPr marL="0" algn="l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endParaRPr lang="sv-S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 hMerge="1">
                  <a:txBody>
                    <a:bodyPr/>
                    <a:lstStyle/>
                    <a:p>
                      <a:pPr marL="0" algn="l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endParaRPr lang="sv-S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6561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Zircaloy-4 (SRA)</a:t>
                      </a:r>
                      <a:endParaRPr lang="sv-S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1.2-1.7</a:t>
                      </a:r>
                      <a:endParaRPr lang="sv-S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sv-S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0.18-0.24</a:t>
                      </a:r>
                      <a:endParaRPr lang="sv-S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0.07-0.13</a:t>
                      </a:r>
                      <a:endParaRPr lang="sv-S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sv-S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0.1-0.14</a:t>
                      </a:r>
                      <a:endParaRPr lang="sv-S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6561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ZIRLO  (SRA)</a:t>
                      </a:r>
                      <a:endParaRPr lang="sv-S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sv-S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sv-S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0.1</a:t>
                      </a:r>
                      <a:endParaRPr lang="sv-S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sv-S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sv-S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0.12</a:t>
                      </a:r>
                      <a:endParaRPr lang="sv-S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6561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Optimized ZIRLO (pRXA)</a:t>
                      </a:r>
                      <a:endParaRPr lang="sv-S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0.7</a:t>
                      </a:r>
                      <a:endParaRPr lang="sv-S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sv-S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0.1</a:t>
                      </a:r>
                      <a:endParaRPr lang="sv-S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sv-S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sv-S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0.12</a:t>
                      </a:r>
                      <a:endParaRPr lang="sv-S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6561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M5 (RXA)</a:t>
                      </a:r>
                      <a:endParaRPr lang="sv-S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sv-S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0.8-1.2</a:t>
                      </a:r>
                      <a:endParaRPr lang="sv-S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0.015-0.06</a:t>
                      </a:r>
                      <a:endParaRPr lang="sv-S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sv-S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sv-S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0.09-0.12</a:t>
                      </a:r>
                      <a:endParaRPr lang="sv-S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66561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HPA-45</a:t>
                      </a:r>
                    </a:p>
                    <a:p>
                      <a:pPr marL="0" algn="l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(SRA/RXA)</a:t>
                      </a:r>
                      <a:endParaRPr lang="sv-S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0.6</a:t>
                      </a:r>
                      <a:endParaRPr lang="sv-S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sv-S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Fe+V</a:t>
                      </a:r>
                      <a:endParaRPr lang="sv-S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sv-S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sv-S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0.12</a:t>
                      </a:r>
                      <a:endParaRPr lang="sv-S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66561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NDA (SRA)</a:t>
                      </a:r>
                      <a:endParaRPr lang="sv-S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sv-S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0.1</a:t>
                      </a:r>
                      <a:endParaRPr lang="sv-S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0.3</a:t>
                      </a:r>
                      <a:endParaRPr lang="sv-S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0.2</a:t>
                      </a:r>
                      <a:endParaRPr lang="sv-S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endParaRPr lang="en-GB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0.12</a:t>
                      </a:r>
                      <a:endParaRPr lang="sv-S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66561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MDA</a:t>
                      </a:r>
                      <a:r>
                        <a:rPr lang="en-GB" sz="14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(SRA)</a:t>
                      </a:r>
                      <a:endParaRPr lang="sv-S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0.8</a:t>
                      </a:r>
                      <a:endParaRPr lang="sv-S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0.5</a:t>
                      </a:r>
                      <a:endParaRPr lang="sv-S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0.2</a:t>
                      </a:r>
                      <a:endParaRPr lang="sv-S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0.1</a:t>
                      </a:r>
                      <a:endParaRPr lang="sv-S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endParaRPr lang="en-GB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0.12</a:t>
                      </a:r>
                      <a:endParaRPr lang="sv-S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AE18A18A-0164-6148-8182-3F96AAE47744}"/>
              </a:ext>
            </a:extLst>
          </p:cNvPr>
          <p:cNvSpPr/>
          <p:nvPr/>
        </p:nvSpPr>
        <p:spPr>
          <a:xfrm>
            <a:off x="4796117" y="6199974"/>
            <a:ext cx="259976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/>
              <a:t>PRXA Partial Recrystallization Anneal </a:t>
            </a:r>
          </a:p>
          <a:p>
            <a:pPr algn="ctr"/>
            <a:r>
              <a:rPr lang="en-US" sz="1200" dirty="0"/>
              <a:t>RXA Recrystallization Anneal </a:t>
            </a:r>
          </a:p>
          <a:p>
            <a:pPr algn="ctr"/>
            <a:r>
              <a:rPr lang="en-US" sz="1200" dirty="0"/>
              <a:t>SRA Stress-Relief Anneal</a:t>
            </a:r>
          </a:p>
        </p:txBody>
      </p:sp>
    </p:spTree>
    <p:extLst>
      <p:ext uri="{BB962C8B-B14F-4D97-AF65-F5344CB8AC3E}">
        <p14:creationId xmlns:p14="http://schemas.microsoft.com/office/powerpoint/2010/main" val="24273362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47159-D0F7-7F4F-B408-C21E57D042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Alloying Elements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3843FA-9FD3-C642-B2BF-10BF154AD6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739438" cy="396567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The alloying elements impact the microstructure of the material</a:t>
            </a:r>
          </a:p>
          <a:p>
            <a:r>
              <a:rPr lang="en-US" dirty="0"/>
              <a:t>The intermetallic precipitates significantly improve the oxidation behavior</a:t>
            </a:r>
          </a:p>
          <a:p>
            <a:r>
              <a:rPr lang="en-US" dirty="0"/>
              <a:t>In Zircaloy 2, the precipitates are</a:t>
            </a:r>
          </a:p>
          <a:p>
            <a:pPr lvl="1"/>
            <a:r>
              <a:rPr lang="en-US" dirty="0" err="1"/>
              <a:t>Zr</a:t>
            </a:r>
            <a:r>
              <a:rPr lang="en-US" dirty="0"/>
              <a:t>(Cr, Fe)</a:t>
            </a:r>
            <a:r>
              <a:rPr lang="en-US" baseline="-25000" dirty="0"/>
              <a:t>2</a:t>
            </a:r>
            <a:endParaRPr lang="en-US" dirty="0"/>
          </a:p>
          <a:p>
            <a:pPr lvl="1"/>
            <a:r>
              <a:rPr lang="en-US" dirty="0"/>
              <a:t>Zr</a:t>
            </a:r>
            <a:r>
              <a:rPr lang="en-US" baseline="-25000" dirty="0"/>
              <a:t>2</a:t>
            </a:r>
            <a:r>
              <a:rPr lang="en-US" dirty="0"/>
              <a:t>(Ni, Fe)</a:t>
            </a:r>
          </a:p>
          <a:p>
            <a:r>
              <a:rPr lang="en-US" dirty="0"/>
              <a:t>In Zircaloy 4, the precipitates are </a:t>
            </a:r>
          </a:p>
          <a:p>
            <a:pPr lvl="1"/>
            <a:r>
              <a:rPr lang="en-US" dirty="0" err="1"/>
              <a:t>Zr</a:t>
            </a:r>
            <a:r>
              <a:rPr lang="en-US" dirty="0"/>
              <a:t>(Cr, Fe)</a:t>
            </a:r>
            <a:r>
              <a:rPr lang="en-US" baseline="-25000" dirty="0"/>
              <a:t>2</a:t>
            </a:r>
            <a:endParaRPr lang="en-US" dirty="0"/>
          </a:p>
          <a:p>
            <a:r>
              <a:rPr lang="en-US" dirty="0"/>
              <a:t>Phosphides (Zr</a:t>
            </a:r>
            <a:r>
              <a:rPr lang="en-US" baseline="-25000" dirty="0"/>
              <a:t>3</a:t>
            </a:r>
            <a:r>
              <a:rPr lang="en-US" dirty="0"/>
              <a:t>P) and </a:t>
            </a:r>
            <a:r>
              <a:rPr lang="en-US" dirty="0" err="1"/>
              <a:t>silicides</a:t>
            </a:r>
            <a:r>
              <a:rPr lang="en-US" dirty="0"/>
              <a:t> (Zr</a:t>
            </a:r>
            <a:r>
              <a:rPr lang="en-US" baseline="-25000" dirty="0"/>
              <a:t>3</a:t>
            </a:r>
            <a:r>
              <a:rPr lang="en-US" dirty="0"/>
              <a:t>Si) are also occasionally found</a:t>
            </a:r>
          </a:p>
          <a:p>
            <a:r>
              <a:rPr lang="en-US" dirty="0"/>
              <a:t>The precipitate distribution, size, morphology, and composition all impact the properties of the material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D4FFEA-6820-D945-BDF1-AF9641AAB3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B179C0-D15A-AC4C-A9FC-A178F78AAE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9110" y="2585463"/>
            <a:ext cx="4543849" cy="2599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9172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6BFAF-9C91-CC42-A958-04BDDC9E25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Zirconium Phases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C1C893-9B69-DB4A-A83B-44166603EB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70539"/>
            <a:ext cx="5634182" cy="2463502"/>
          </a:xfrm>
        </p:spPr>
        <p:txBody>
          <a:bodyPr/>
          <a:lstStyle/>
          <a:p>
            <a:r>
              <a:rPr lang="en-GB" sz="2000" dirty="0">
                <a:latin typeface="Arial" charset="0"/>
                <a:cs typeface="Arial" charset="0"/>
              </a:rPr>
              <a:t>The α-</a:t>
            </a:r>
            <a:r>
              <a:rPr lang="en-GB" sz="2000" dirty="0" err="1">
                <a:latin typeface="Arial" charset="0"/>
                <a:cs typeface="Arial" charset="0"/>
              </a:rPr>
              <a:t>Zr</a:t>
            </a:r>
            <a:r>
              <a:rPr lang="en-GB" sz="2000" dirty="0">
                <a:latin typeface="Arial" charset="0"/>
                <a:cs typeface="Arial" charset="0"/>
              </a:rPr>
              <a:t> phase has a hexagonal-close-packed (HCP) structure </a:t>
            </a:r>
          </a:p>
          <a:p>
            <a:pPr lvl="1"/>
            <a:r>
              <a:rPr lang="en-GB" sz="2000" dirty="0">
                <a:latin typeface="Arial" charset="0"/>
                <a:cs typeface="Arial" charset="0"/>
              </a:rPr>
              <a:t>At temperatures below about 863ºC</a:t>
            </a:r>
          </a:p>
          <a:p>
            <a:pPr lvl="1"/>
            <a:r>
              <a:rPr lang="en-GB" sz="2000" dirty="0">
                <a:latin typeface="Arial" charset="0"/>
                <a:cs typeface="Arial" charset="0"/>
              </a:rPr>
              <a:t>Has the most desirable properties</a:t>
            </a:r>
          </a:p>
          <a:p>
            <a:r>
              <a:rPr lang="en-GB" sz="2000" dirty="0">
                <a:latin typeface="Arial" charset="0"/>
                <a:cs typeface="Arial" charset="0"/>
              </a:rPr>
              <a:t>The β-</a:t>
            </a:r>
            <a:r>
              <a:rPr lang="en-GB" sz="2000" dirty="0" err="1">
                <a:latin typeface="Arial" charset="0"/>
                <a:cs typeface="Arial" charset="0"/>
              </a:rPr>
              <a:t>Zr</a:t>
            </a:r>
            <a:r>
              <a:rPr lang="en-GB" sz="2000" dirty="0">
                <a:latin typeface="Arial" charset="0"/>
                <a:cs typeface="Arial" charset="0"/>
              </a:rPr>
              <a:t> phase has a body-</a:t>
            </a:r>
            <a:r>
              <a:rPr lang="en-GB" sz="2000" dirty="0" err="1">
                <a:latin typeface="Arial" charset="0"/>
                <a:cs typeface="Arial" charset="0"/>
              </a:rPr>
              <a:t>centered</a:t>
            </a:r>
            <a:r>
              <a:rPr lang="en-GB" sz="2000" dirty="0">
                <a:latin typeface="Arial" charset="0"/>
                <a:cs typeface="Arial" charset="0"/>
              </a:rPr>
              <a:t> cubic (BCC) structure</a:t>
            </a:r>
          </a:p>
          <a:p>
            <a:pPr lvl="1"/>
            <a:r>
              <a:rPr lang="en-GB" sz="2000" dirty="0">
                <a:latin typeface="Arial" charset="0"/>
                <a:cs typeface="Arial" charset="0"/>
              </a:rPr>
              <a:t>We try to avoid this phase</a:t>
            </a:r>
            <a:endParaRPr lang="en-US" sz="2000" dirty="0">
              <a:latin typeface="Arial" charset="0"/>
              <a:cs typeface="Arial" charset="0"/>
            </a:endParaRPr>
          </a:p>
          <a:p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DCA0D1-7668-C241-AB28-94D5E4F78B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A2CACA-CCEF-404C-94F7-2F2960CE1E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0650" y="2170539"/>
            <a:ext cx="4643497" cy="37651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C0DEC1D-E710-9349-A9AA-BC5F695C7D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6175" y="4760775"/>
            <a:ext cx="4110400" cy="1885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618017"/>
      </p:ext>
    </p:extLst>
  </p:cSld>
  <p:clrMapOvr>
    <a:masterClrMapping/>
  </p:clrMapOvr>
</p:sld>
</file>

<file path=ppt/theme/theme1.xml><?xml version="1.0" encoding="utf-8"?>
<a:theme xmlns:a="http://schemas.openxmlformats.org/drawingml/2006/main" name="NCStateU-horizontal-left-logo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9958</TotalTime>
  <Words>808</Words>
  <Application>Microsoft Macintosh PowerPoint</Application>
  <PresentationFormat>Widescreen</PresentationFormat>
  <Paragraphs>159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Arial</vt:lpstr>
      <vt:lpstr>Calibri</vt:lpstr>
      <vt:lpstr>NCStateU-horizontal-left-logo</vt:lpstr>
      <vt:lpstr>Nuclear Fuel Performance</vt:lpstr>
      <vt:lpstr>Last Time</vt:lpstr>
      <vt:lpstr>Zirconium Cladding</vt:lpstr>
      <vt:lpstr>Cladding</vt:lpstr>
      <vt:lpstr>Why Zirconium alloys?</vt:lpstr>
      <vt:lpstr>Zirconium</vt:lpstr>
      <vt:lpstr>Commercial Zr Alloys in PWRs</vt:lpstr>
      <vt:lpstr>Alloying Elements</vt:lpstr>
      <vt:lpstr>Zirconium Phases</vt:lpstr>
      <vt:lpstr>Zr Tube Fabrication</vt:lpstr>
      <vt:lpstr>Zr alloy microstructures</vt:lpstr>
      <vt:lpstr>Zirconium Creep and Growth</vt:lpstr>
      <vt:lpstr>Irradiation Growth</vt:lpstr>
      <vt:lpstr>Irradiation Growth</vt:lpstr>
      <vt:lpstr>Irradiation Growth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Fission Products</dc:title>
  <dc:creator>Benjamin Beeler</dc:creator>
  <cp:lastModifiedBy>Benjamin W. Beeler</cp:lastModifiedBy>
  <cp:revision>109</cp:revision>
  <dcterms:created xsi:type="dcterms:W3CDTF">2020-02-19T20:03:05Z</dcterms:created>
  <dcterms:modified xsi:type="dcterms:W3CDTF">2024-03-28T18:54:04Z</dcterms:modified>
</cp:coreProperties>
</file>